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CFB165-6A1B-47FF-A593-4AF3FD8EAE74}" type="datetimeFigureOut">
              <a:rPr lang="fr-FR" smtClean="0"/>
              <a:pPr/>
              <a:t>26/04/2019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AB1C271-D380-43FC-8B63-83309D81C77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Ellipsis and Substitution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572560" cy="5126055"/>
          </a:xfrm>
        </p:spPr>
        <p:txBody>
          <a:bodyPr/>
          <a:lstStyle/>
          <a:p>
            <a:pPr lvl="0"/>
            <a:r>
              <a:rPr lang="en-US" sz="4400" dirty="0"/>
              <a:t>Jack </a:t>
            </a:r>
            <a:r>
              <a:rPr lang="en-US" sz="4400" b="1" dirty="0"/>
              <a:t>could lift</a:t>
            </a:r>
            <a:r>
              <a:rPr lang="en-US" sz="4400" dirty="0"/>
              <a:t> heavy weights. </a:t>
            </a:r>
            <a:r>
              <a:rPr lang="fr-FR" sz="4400" dirty="0"/>
              <a:t>So </a:t>
            </a:r>
            <a:r>
              <a:rPr lang="fr-FR" sz="4400" b="1" dirty="0" err="1"/>
              <a:t>could</a:t>
            </a:r>
            <a:r>
              <a:rPr lang="fr-FR" sz="4400" dirty="0"/>
              <a:t> Mary.</a:t>
            </a:r>
          </a:p>
          <a:p>
            <a:pPr>
              <a:buNone/>
            </a:pPr>
            <a:r>
              <a:rPr lang="en-US" sz="4400" dirty="0" smtClean="0">
                <a:sym typeface="Wingdings" pitchFamily="2" charset="2"/>
              </a:rPr>
              <a:t></a:t>
            </a:r>
            <a:r>
              <a:rPr lang="en-US" sz="4400" dirty="0" smtClean="0"/>
              <a:t>We </a:t>
            </a:r>
            <a:r>
              <a:rPr lang="en-US" sz="4400" dirty="0"/>
              <a:t>can consider </a:t>
            </a:r>
            <a:r>
              <a:rPr lang="en-US" sz="4400" b="1" dirty="0"/>
              <a:t>could</a:t>
            </a:r>
            <a:r>
              <a:rPr lang="en-US" sz="4400" dirty="0"/>
              <a:t> in the second sentence to mean </a:t>
            </a:r>
            <a:r>
              <a:rPr lang="en-US" sz="4400" b="1" dirty="0"/>
              <a:t>could lift</a:t>
            </a:r>
            <a:r>
              <a:rPr lang="en-US" sz="4400" dirty="0"/>
              <a:t>. </a:t>
            </a:r>
            <a:endParaRPr lang="fr-FR" sz="4400" dirty="0"/>
          </a:p>
          <a:p>
            <a:pPr>
              <a:buNone/>
            </a:pPr>
            <a:r>
              <a:rPr lang="en-US" sz="4400" dirty="0" smtClean="0">
                <a:sym typeface="Wingdings" pitchFamily="2" charset="2"/>
              </a:rPr>
              <a:t></a:t>
            </a:r>
            <a:r>
              <a:rPr lang="en-US" sz="4400" dirty="0" smtClean="0"/>
              <a:t>In </a:t>
            </a:r>
            <a:r>
              <a:rPr lang="en-US" sz="4400" dirty="0"/>
              <a:t>the second sentence </a:t>
            </a:r>
            <a:r>
              <a:rPr lang="en-US" sz="4400" b="1" dirty="0"/>
              <a:t>could </a:t>
            </a:r>
            <a:r>
              <a:rPr lang="en-US" sz="4400" dirty="0"/>
              <a:t>is a pro-verb. </a:t>
            </a:r>
            <a:endParaRPr lang="fr-FR" sz="4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200" b="1" u="sng" dirty="0"/>
              <a:t>Pro-adjectives</a:t>
            </a:r>
            <a:endParaRPr lang="fr-FR" sz="3200" dirty="0"/>
          </a:p>
          <a:p>
            <a:pPr lvl="0">
              <a:lnSpc>
                <a:spcPct val="150000"/>
              </a:lnSpc>
            </a:pPr>
            <a:r>
              <a:rPr lang="en-US" sz="3200" b="1" dirty="0"/>
              <a:t>Her dress is green. Mine is too.</a:t>
            </a:r>
            <a:endParaRPr lang="fr-FR" sz="3200" dirty="0"/>
          </a:p>
          <a:p>
            <a:pPr>
              <a:lnSpc>
                <a:spcPct val="150000"/>
              </a:lnSpc>
              <a:buNone/>
            </a:pP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The </a:t>
            </a:r>
            <a:r>
              <a:rPr lang="en-US" sz="3200" dirty="0"/>
              <a:t>word </a:t>
            </a:r>
            <a:r>
              <a:rPr lang="en-US" sz="3200" b="1" dirty="0"/>
              <a:t>too</a:t>
            </a:r>
            <a:r>
              <a:rPr lang="en-US" sz="3200" dirty="0"/>
              <a:t> is a pro-adjective, standing for the adjective green. </a:t>
            </a:r>
            <a:endParaRPr lang="en-US" sz="3200" dirty="0" smtClean="0"/>
          </a:p>
          <a:p>
            <a:pPr>
              <a:lnSpc>
                <a:spcPct val="150000"/>
              </a:lnSpc>
              <a:buNone/>
            </a:pPr>
            <a:r>
              <a:rPr lang="en-US" sz="3200" dirty="0" smtClean="0"/>
              <a:t>We can use </a:t>
            </a:r>
            <a:r>
              <a:rPr lang="en-US" sz="3200" b="1" dirty="0" smtClean="0"/>
              <a:t>so</a:t>
            </a:r>
            <a:r>
              <a:rPr lang="en-US" sz="3200" dirty="0" smtClean="0"/>
              <a:t> </a:t>
            </a:r>
            <a:r>
              <a:rPr lang="en-US" sz="3200" dirty="0"/>
              <a:t>instead of </a:t>
            </a:r>
            <a:r>
              <a:rPr lang="en-US" sz="3200" b="1" dirty="0"/>
              <a:t>too</a:t>
            </a:r>
            <a:r>
              <a:rPr lang="en-US" sz="3200" dirty="0"/>
              <a:t>:</a:t>
            </a:r>
            <a:endParaRPr lang="fr-FR" sz="3200" dirty="0"/>
          </a:p>
          <a:p>
            <a:pPr lvl="0">
              <a:lnSpc>
                <a:spcPct val="150000"/>
              </a:lnSpc>
            </a:pPr>
            <a:r>
              <a:rPr lang="en-US" sz="3200" b="1" dirty="0"/>
              <a:t>Her dress is green. So is mine.</a:t>
            </a:r>
            <a:endParaRPr lang="fr-FR" sz="3200" dirty="0"/>
          </a:p>
          <a:p>
            <a:pPr>
              <a:lnSpc>
                <a:spcPct val="150000"/>
              </a:lnSpc>
              <a:buNone/>
            </a:pP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Where </a:t>
            </a:r>
            <a:r>
              <a:rPr lang="en-US" sz="3200" dirty="0"/>
              <a:t>so is a pro-adjective meaning green.</a:t>
            </a:r>
            <a:endParaRPr lang="fr-FR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600" b="1" u="sng" dirty="0"/>
              <a:t>Pro-</a:t>
            </a:r>
            <a:r>
              <a:rPr lang="fr-FR" sz="3600" b="1" u="sng" dirty="0" err="1"/>
              <a:t>adverbs</a:t>
            </a:r>
            <a:endParaRPr lang="fr-FR" sz="3600" dirty="0"/>
          </a:p>
          <a:p>
            <a:pPr lvl="0">
              <a:lnSpc>
                <a:spcPct val="150000"/>
              </a:lnSpc>
            </a:pPr>
            <a:r>
              <a:rPr lang="en-US" sz="3600" b="1" dirty="0"/>
              <a:t>He exercised regularly. I did too.</a:t>
            </a:r>
            <a:endParaRPr lang="fr-FR" sz="3600" dirty="0"/>
          </a:p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sym typeface="Wingdings" pitchFamily="2" charset="2"/>
              </a:rPr>
              <a:t></a:t>
            </a:r>
            <a:r>
              <a:rPr lang="en-US" sz="3600" dirty="0" smtClean="0"/>
              <a:t>The </a:t>
            </a:r>
            <a:r>
              <a:rPr lang="en-US" sz="3600" dirty="0"/>
              <a:t>word </a:t>
            </a:r>
            <a:r>
              <a:rPr lang="en-US" sz="3600" b="1" dirty="0"/>
              <a:t>too</a:t>
            </a:r>
            <a:r>
              <a:rPr lang="en-US" sz="3600" dirty="0"/>
              <a:t> stands for </a:t>
            </a:r>
            <a:r>
              <a:rPr lang="en-US" sz="3600" b="1" dirty="0"/>
              <a:t>regularly</a:t>
            </a:r>
            <a:r>
              <a:rPr lang="en-US" sz="3600" dirty="0"/>
              <a:t>, so it is a </a:t>
            </a:r>
            <a:r>
              <a:rPr lang="en-US" sz="3600" b="1" dirty="0"/>
              <a:t>pro-adverb</a:t>
            </a:r>
            <a:r>
              <a:rPr lang="en-US" sz="36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sym typeface="Wingdings" pitchFamily="2" charset="2"/>
              </a:rPr>
              <a:t></a:t>
            </a:r>
            <a:r>
              <a:rPr lang="en-US" sz="3600" dirty="0" smtClean="0"/>
              <a:t>(</a:t>
            </a:r>
            <a:r>
              <a:rPr lang="en-US" sz="3600" b="1" dirty="0"/>
              <a:t>did </a:t>
            </a:r>
            <a:r>
              <a:rPr lang="en-US" sz="3600" dirty="0"/>
              <a:t>stands for </a:t>
            </a:r>
            <a:r>
              <a:rPr lang="en-US" sz="3600" b="1" dirty="0"/>
              <a:t>exercised</a:t>
            </a:r>
            <a:r>
              <a:rPr lang="en-US" sz="3600" dirty="0"/>
              <a:t>, and is a </a:t>
            </a:r>
            <a:r>
              <a:rPr lang="en-US" sz="3600" b="1" dirty="0"/>
              <a:t>pro-verb</a:t>
            </a:r>
            <a:r>
              <a:rPr lang="en-US" sz="3600" dirty="0"/>
              <a:t>). </a:t>
            </a:r>
            <a:endParaRPr lang="fr-FR" sz="3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1" u="sng" dirty="0" smtClean="0"/>
              <a:t>Other pro-forms</a:t>
            </a:r>
            <a:endParaRPr lang="fr-FR" sz="3600" dirty="0" smtClean="0"/>
          </a:p>
          <a:p>
            <a:pPr lvl="0">
              <a:lnSpc>
                <a:spcPct val="150000"/>
              </a:lnSpc>
            </a:pPr>
            <a:r>
              <a:rPr lang="en-US" sz="3600" b="1" dirty="0" smtClean="0"/>
              <a:t>You should not walk on the grass. Fido did not heed this.</a:t>
            </a:r>
            <a:endParaRPr lang="fr-FR" sz="3600" dirty="0" smtClean="0"/>
          </a:p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sym typeface="Wingdings" pitchFamily="2" charset="2"/>
              </a:rPr>
              <a:t></a:t>
            </a:r>
            <a:r>
              <a:rPr lang="en-US" sz="3600" dirty="0" smtClean="0"/>
              <a:t>The word</a:t>
            </a:r>
            <a:r>
              <a:rPr lang="en-US" sz="3600" b="1" dirty="0" smtClean="0"/>
              <a:t>, this</a:t>
            </a:r>
            <a:r>
              <a:rPr lang="en-US" sz="3600" dirty="0" smtClean="0"/>
              <a:t>, stands for </a:t>
            </a:r>
            <a:r>
              <a:rPr lang="en-US" sz="3600" b="1" dirty="0" smtClean="0"/>
              <a:t>'the rule about not walking on the grass'</a:t>
            </a:r>
            <a:r>
              <a:rPr lang="en-US" sz="3600" dirty="0" smtClean="0"/>
              <a:t>. 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sym typeface="Wingdings" pitchFamily="2" charset="2"/>
              </a:rPr>
              <a:t></a:t>
            </a:r>
            <a:r>
              <a:rPr lang="en-US" sz="3600" dirty="0" smtClean="0"/>
              <a:t>Pro-forms can replace sentences</a:t>
            </a:r>
            <a:endParaRPr lang="fr-FR" sz="3600" dirty="0" smtClean="0"/>
          </a:p>
          <a:p>
            <a:pPr>
              <a:lnSpc>
                <a:spcPct val="150000"/>
              </a:lnSpc>
              <a:buNone/>
            </a:pPr>
            <a:endParaRPr lang="fr-F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Conclusion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472518" cy="49720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Ellipsis refers to omitting a part of  a sentence which can be understood through the context</a:t>
            </a:r>
            <a:r>
              <a:rPr lang="en-US" sz="3200" b="1" dirty="0" smtClean="0"/>
              <a:t>(situational ellipsis) </a:t>
            </a:r>
            <a:r>
              <a:rPr lang="en-US" sz="3200" dirty="0" smtClean="0"/>
              <a:t>or through the surrounding text</a:t>
            </a:r>
            <a:r>
              <a:rPr lang="en-US" sz="3200" b="1" dirty="0" smtClean="0"/>
              <a:t>(textual ellipsis).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Substitution can be considered as a form of ellipsis where a </a:t>
            </a:r>
            <a:r>
              <a:rPr lang="en-US" sz="3200" b="1" dirty="0" smtClean="0"/>
              <a:t>pro-form</a:t>
            </a:r>
            <a:r>
              <a:rPr lang="en-US" sz="3200" dirty="0" smtClean="0"/>
              <a:t> substitutes for the missing part.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 smtClean="0"/>
              <a:t>https://www.thoughtco.com/substitution-grammar-1692005</a:t>
            </a:r>
          </a:p>
          <a:p>
            <a:r>
              <a:rPr lang="fr-FR" b="1" dirty="0" smtClean="0"/>
              <a:t>https://elt-resourceful.com/tag/ellipsis-and-substitution/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Ellipsis</a:t>
            </a:r>
          </a:p>
          <a:p>
            <a:pPr marL="809625" indent="-179388"/>
            <a:r>
              <a:rPr lang="en-US" dirty="0" smtClean="0"/>
              <a:t>Definition</a:t>
            </a:r>
          </a:p>
          <a:p>
            <a:pPr marL="809625" indent="-179388"/>
            <a:r>
              <a:rPr lang="en-US" dirty="0" smtClean="0"/>
              <a:t>Situational ellipsis</a:t>
            </a:r>
          </a:p>
          <a:p>
            <a:pPr marL="809625" indent="-179388"/>
            <a:r>
              <a:rPr lang="en-US" dirty="0" smtClean="0"/>
              <a:t>Textual ellipsis</a:t>
            </a:r>
          </a:p>
          <a:p>
            <a:r>
              <a:rPr lang="en-US" dirty="0" smtClean="0"/>
              <a:t>Substitution</a:t>
            </a:r>
          </a:p>
          <a:p>
            <a:pPr marL="630238" indent="0"/>
            <a:r>
              <a:rPr lang="en-US" dirty="0" smtClean="0"/>
              <a:t>Definition</a:t>
            </a:r>
          </a:p>
          <a:p>
            <a:pPr marL="630238" indent="0"/>
            <a:r>
              <a:rPr lang="en-US" dirty="0" smtClean="0"/>
              <a:t>Examples</a:t>
            </a:r>
          </a:p>
          <a:p>
            <a:r>
              <a:rPr lang="en-US" dirty="0" smtClean="0"/>
              <a:t>Pro-forms</a:t>
            </a:r>
          </a:p>
          <a:p>
            <a:pPr marL="630238" indent="0"/>
            <a:r>
              <a:rPr lang="en-US" dirty="0" smtClean="0"/>
              <a:t>Definition</a:t>
            </a:r>
          </a:p>
          <a:p>
            <a:pPr marL="630238" indent="0"/>
            <a:r>
              <a:rPr lang="en-US" dirty="0"/>
              <a:t>C</a:t>
            </a:r>
            <a:r>
              <a:rPr lang="en-US" dirty="0" smtClean="0"/>
              <a:t>ategories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Ellipsis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43880" cy="4572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Definition:</a:t>
            </a:r>
            <a:endParaRPr lang="en-US" sz="4400" dirty="0" smtClean="0"/>
          </a:p>
          <a:p>
            <a:pPr algn="just">
              <a:buNone/>
            </a:pPr>
            <a:r>
              <a:rPr lang="en-US" sz="4400" dirty="0" smtClean="0"/>
              <a:t>    An </a:t>
            </a:r>
            <a:r>
              <a:rPr lang="en-US" sz="4400" dirty="0"/>
              <a:t>ellipsis is the omission of one or more </a:t>
            </a:r>
            <a:r>
              <a:rPr lang="en-US" sz="4400" dirty="0" smtClean="0"/>
              <a:t>words, which </a:t>
            </a:r>
            <a:r>
              <a:rPr lang="en-US" sz="4400" dirty="0"/>
              <a:t>must be supplied by the listener or reader for the sentence to be understood.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Ellipsis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1) Situational ellipsis:</a:t>
            </a:r>
          </a:p>
          <a:p>
            <a:pPr lvl="0"/>
            <a:r>
              <a:rPr lang="en-US" sz="3600" b="1" dirty="0" smtClean="0"/>
              <a:t>(1) Would </a:t>
            </a:r>
            <a:r>
              <a:rPr lang="en-US" sz="3600" b="1" dirty="0"/>
              <a:t>you like a cup of tea</a:t>
            </a:r>
            <a:r>
              <a:rPr lang="en-US" sz="3600" b="1" dirty="0" smtClean="0"/>
              <a:t>?</a:t>
            </a:r>
          </a:p>
          <a:p>
            <a:pPr lvl="0">
              <a:buNone/>
            </a:pPr>
            <a:endParaRPr lang="fr-FR" sz="3600" dirty="0"/>
          </a:p>
          <a:p>
            <a:pPr lvl="0"/>
            <a:r>
              <a:rPr lang="en-US" sz="3600" b="1" dirty="0" smtClean="0"/>
              <a:t>(2) Tea?</a:t>
            </a:r>
          </a:p>
          <a:p>
            <a:pPr lvl="0">
              <a:buNone/>
            </a:pPr>
            <a:r>
              <a:rPr lang="en-US" sz="3600" dirty="0" smtClean="0"/>
              <a:t> The situation or context makes the missing elements clear.</a:t>
            </a:r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2) Textual ellipsis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1142984"/>
            <a:ext cx="8329642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Set1</a:t>
            </a:r>
            <a:r>
              <a:rPr lang="en-US" sz="2800" b="1" dirty="0" smtClean="0">
                <a:solidFill>
                  <a:schemeClr val="tx2"/>
                </a:solidFill>
              </a:rPr>
              <a:t>:</a:t>
            </a:r>
          </a:p>
          <a:p>
            <a:r>
              <a:rPr lang="en-US" sz="2800" dirty="0" smtClean="0"/>
              <a:t>I am sure that she will succeed.</a:t>
            </a:r>
          </a:p>
          <a:p>
            <a:r>
              <a:rPr lang="en-US" sz="2800" dirty="0" smtClean="0"/>
              <a:t>I am sure she will succeed.</a:t>
            </a:r>
          </a:p>
          <a:p>
            <a:pPr>
              <a:buNone/>
            </a:pPr>
            <a:r>
              <a:rPr lang="en-US" sz="2800" b="1" dirty="0" smtClean="0"/>
              <a:t>Set2:</a:t>
            </a:r>
          </a:p>
          <a:p>
            <a:r>
              <a:rPr lang="en-US" sz="2800" dirty="0"/>
              <a:t>I went to the bakers to get some </a:t>
            </a:r>
            <a:r>
              <a:rPr lang="en-US" sz="2800" dirty="0" smtClean="0"/>
              <a:t>bread and I went </a:t>
            </a:r>
            <a:r>
              <a:rPr lang="en-US" sz="2800" dirty="0"/>
              <a:t>to the butchers for lamb </a:t>
            </a:r>
            <a:r>
              <a:rPr lang="en-US" sz="2800" dirty="0" smtClean="0"/>
              <a:t>chops.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 went to the bakers to get some bread and to the butchers for lamb chops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    we </a:t>
            </a:r>
            <a:r>
              <a:rPr lang="en-US" sz="2800" b="1" dirty="0"/>
              <a:t>can easily understand everything in the sentence because of the </a:t>
            </a:r>
            <a:r>
              <a:rPr lang="en-US" sz="2800" b="1" dirty="0">
                <a:solidFill>
                  <a:schemeClr val="accent1"/>
                </a:solidFill>
              </a:rPr>
              <a:t>surrounding</a:t>
            </a:r>
            <a:r>
              <a:rPr lang="en-US" sz="2800" b="1" dirty="0"/>
              <a:t> </a:t>
            </a:r>
            <a:r>
              <a:rPr lang="en-US" sz="2800" b="1" dirty="0" smtClean="0"/>
              <a:t>text.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b="1" dirty="0" smtClean="0"/>
              <a:t>Substitution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800" dirty="0" smtClean="0"/>
              <a:t>Definition:</a:t>
            </a:r>
          </a:p>
          <a:p>
            <a:pPr>
              <a:lnSpc>
                <a:spcPct val="170000"/>
              </a:lnSpc>
              <a:buNone/>
            </a:pPr>
            <a:r>
              <a:rPr lang="en-US" sz="3200" dirty="0" smtClean="0"/>
              <a:t>   The </a:t>
            </a:r>
            <a:r>
              <a:rPr lang="en-US" sz="3200" dirty="0"/>
              <a:t>easiest way to think about substitution is to consider it as a form of ellipsis. </a:t>
            </a:r>
            <a:endParaRPr lang="en-US" sz="3200" dirty="0" smtClean="0"/>
          </a:p>
          <a:p>
            <a:pPr>
              <a:lnSpc>
                <a:spcPct val="170000"/>
              </a:lnSpc>
              <a:buNone/>
            </a:pPr>
            <a:r>
              <a:rPr lang="en-US" sz="3200" dirty="0" smtClean="0"/>
              <a:t>    Something </a:t>
            </a:r>
            <a:r>
              <a:rPr lang="en-US" sz="3200" dirty="0"/>
              <a:t>is missing, but instead of just leaving it out, we substitute it with another word, usually ‘</a:t>
            </a:r>
            <a:r>
              <a:rPr lang="en-US" sz="3200" b="1" dirty="0">
                <a:solidFill>
                  <a:srgbClr val="C00000"/>
                </a:solidFill>
              </a:rPr>
              <a:t>so’, ‘one(s)’, ‘do(</a:t>
            </a:r>
            <a:r>
              <a:rPr lang="en-US" sz="3200" b="1" dirty="0" err="1">
                <a:solidFill>
                  <a:srgbClr val="C00000"/>
                </a:solidFill>
              </a:rPr>
              <a:t>es</a:t>
            </a:r>
            <a:r>
              <a:rPr lang="en-US" sz="3200" b="1" dirty="0">
                <a:solidFill>
                  <a:srgbClr val="C00000"/>
                </a:solidFill>
              </a:rPr>
              <a:t>)’, ‘did’.</a:t>
            </a:r>
            <a:r>
              <a:rPr lang="en-US" sz="32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E.g1. Replacing a noun (phrase):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 fontAlgn="base"/>
            <a:r>
              <a:rPr lang="en-US" sz="4400" dirty="0" smtClean="0"/>
              <a:t>What </a:t>
            </a:r>
            <a:r>
              <a:rPr lang="en-US" sz="4400" dirty="0"/>
              <a:t>kind of </a:t>
            </a:r>
            <a:r>
              <a:rPr lang="en-US" sz="4400" b="1" u="sng" dirty="0"/>
              <a:t>cupcake</a:t>
            </a:r>
            <a:r>
              <a:rPr lang="en-US" sz="4400" dirty="0"/>
              <a:t> would you like</a:t>
            </a:r>
            <a:r>
              <a:rPr lang="en-US" sz="4400" dirty="0" smtClean="0"/>
              <a:t>?</a:t>
            </a:r>
          </a:p>
          <a:p>
            <a:pPr fontAlgn="base">
              <a:buNone/>
            </a:pPr>
            <a:endParaRPr lang="en-US" sz="4400" dirty="0" smtClean="0"/>
          </a:p>
          <a:p>
            <a:pPr fontAlgn="base"/>
            <a:r>
              <a:rPr lang="en-US" sz="4400" dirty="0" smtClean="0"/>
              <a:t> </a:t>
            </a:r>
            <a:r>
              <a:rPr lang="en-US" sz="4400" dirty="0"/>
              <a:t>A chocolate </a:t>
            </a:r>
            <a:r>
              <a:rPr lang="en-US" sz="4400" b="1" u="sng" dirty="0"/>
              <a:t>one</a:t>
            </a:r>
            <a:r>
              <a:rPr lang="en-US" sz="4400" u="sng" dirty="0"/>
              <a:t>,</a:t>
            </a:r>
            <a:r>
              <a:rPr lang="en-US" sz="4400" dirty="0"/>
              <a:t> </a:t>
            </a:r>
            <a:r>
              <a:rPr lang="en-US" sz="4400" dirty="0" smtClean="0"/>
              <a:t>please.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E.g2.</a:t>
            </a:r>
            <a:r>
              <a:rPr lang="en-US" b="1" dirty="0">
                <a:solidFill>
                  <a:schemeClr val="tx2"/>
                </a:solidFill>
              </a:rPr>
              <a:t> Replacing a verb phrase</a:t>
            </a:r>
            <a:r>
              <a:rPr lang="en-US" b="1" dirty="0" smtClean="0">
                <a:solidFill>
                  <a:schemeClr val="tx2"/>
                </a:solidFill>
              </a:rPr>
              <a:t>: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15318" cy="4572000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sz="4400" dirty="0" smtClean="0"/>
              <a:t>I </a:t>
            </a:r>
            <a:r>
              <a:rPr lang="en-US" sz="4400" dirty="0"/>
              <a:t>didn’t like the film, but everyone else </a:t>
            </a:r>
            <a:r>
              <a:rPr lang="en-US" sz="4400" b="1" u="sng" dirty="0"/>
              <a:t>did</a:t>
            </a:r>
            <a:r>
              <a:rPr lang="en-US" sz="4400" dirty="0"/>
              <a:t> </a:t>
            </a:r>
            <a:r>
              <a:rPr lang="en-US" sz="4400" dirty="0" smtClean="0"/>
              <a:t>.</a:t>
            </a:r>
            <a:endParaRPr lang="fr-FR" sz="4400" dirty="0"/>
          </a:p>
          <a:p>
            <a:pPr>
              <a:buNone/>
            </a:pPr>
            <a:r>
              <a:rPr lang="en-US" sz="4400" dirty="0" smtClean="0"/>
              <a:t>(</a:t>
            </a:r>
            <a:r>
              <a:rPr lang="en-US" sz="4400" b="1" u="sng" dirty="0" smtClean="0"/>
              <a:t>liked the film</a:t>
            </a:r>
            <a:r>
              <a:rPr lang="en-US" sz="4400" dirty="0" smtClean="0"/>
              <a:t>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Pro-forms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200" b="1" u="sng" dirty="0"/>
              <a:t>Pro-</a:t>
            </a:r>
            <a:r>
              <a:rPr lang="fr-FR" sz="3200" b="1" u="sng" dirty="0" err="1"/>
              <a:t>nouns</a:t>
            </a:r>
            <a:endParaRPr lang="fr-FR" sz="3200" dirty="0"/>
          </a:p>
          <a:p>
            <a:pPr>
              <a:lnSpc>
                <a:spcPct val="150000"/>
              </a:lnSpc>
              <a:buNone/>
            </a:pP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A </a:t>
            </a:r>
            <a:r>
              <a:rPr lang="en-US" sz="3200" dirty="0"/>
              <a:t>pro-noun is a word that substitutes for a noun. </a:t>
            </a:r>
            <a:endParaRPr lang="fr-FR" sz="3200" dirty="0"/>
          </a:p>
          <a:p>
            <a:pPr>
              <a:lnSpc>
                <a:spcPct val="150000"/>
              </a:lnSpc>
            </a:pPr>
            <a:r>
              <a:rPr lang="en-US" sz="3200" b="1" u="sng" dirty="0"/>
              <a:t>Pro-verbs</a:t>
            </a:r>
            <a:endParaRPr lang="fr-FR" sz="3200" dirty="0"/>
          </a:p>
          <a:p>
            <a:pPr>
              <a:lnSpc>
                <a:spcPct val="150000"/>
              </a:lnSpc>
              <a:buNone/>
            </a:pP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The </a:t>
            </a:r>
            <a:r>
              <a:rPr lang="en-US" sz="3200" dirty="0"/>
              <a:t>most common pro-verb is </a:t>
            </a:r>
            <a:r>
              <a:rPr lang="en-US" sz="3200" b="1" dirty="0"/>
              <a:t>do.</a:t>
            </a:r>
            <a:r>
              <a:rPr lang="en-US" sz="3200" dirty="0"/>
              <a:t> </a:t>
            </a:r>
            <a:endParaRPr lang="fr-FR" sz="3200" dirty="0"/>
          </a:p>
          <a:p>
            <a:pPr lvl="0">
              <a:lnSpc>
                <a:spcPct val="150000"/>
              </a:lnSpc>
            </a:pPr>
            <a:r>
              <a:rPr lang="en-US" sz="3200" b="1" dirty="0"/>
              <a:t>They  speak to groups. I do too</a:t>
            </a:r>
            <a:r>
              <a:rPr lang="en-US" sz="3200" b="1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fr-FR" sz="3200" dirty="0" smtClean="0">
                <a:sym typeface="Wingdings" pitchFamily="2" charset="2"/>
              </a:rPr>
              <a:t></a:t>
            </a:r>
            <a:r>
              <a:rPr lang="fr-FR" sz="3200" dirty="0" err="1">
                <a:sym typeface="Wingdings" pitchFamily="2" charset="2"/>
              </a:rPr>
              <a:t>W</a:t>
            </a:r>
            <a:r>
              <a:rPr lang="fr-FR" sz="3200" dirty="0" err="1" smtClean="0"/>
              <a:t>here</a:t>
            </a:r>
            <a:r>
              <a:rPr lang="fr-FR" sz="3200" dirty="0" smtClean="0"/>
              <a:t> do replaces </a:t>
            </a:r>
            <a:r>
              <a:rPr lang="fr-FR" sz="3200" dirty="0" err="1" smtClean="0"/>
              <a:t>speak</a:t>
            </a:r>
            <a:r>
              <a:rPr lang="fr-FR" sz="3200" dirty="0" smtClean="0"/>
              <a:t>. </a:t>
            </a:r>
            <a:endParaRPr lang="en-US" sz="3200" dirty="0" smtClean="0"/>
          </a:p>
          <a:p>
            <a:pPr lvl="0"/>
            <a:endParaRPr lang="fr-FR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</TotalTime>
  <Words>381</Words>
  <Application>Microsoft Office PowerPoint</Application>
  <PresentationFormat>Affichage à l'écran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Capitaux</vt:lpstr>
      <vt:lpstr>Ellipsis and Substitution</vt:lpstr>
      <vt:lpstr>Plan</vt:lpstr>
      <vt:lpstr>Ellipsis</vt:lpstr>
      <vt:lpstr>Ellipsis</vt:lpstr>
      <vt:lpstr>2) Textual ellipsis</vt:lpstr>
      <vt:lpstr>Substitution</vt:lpstr>
      <vt:lpstr>E.g1. Replacing a noun (phrase):</vt:lpstr>
      <vt:lpstr>E.g2. Replacing a verb phrase:</vt:lpstr>
      <vt:lpstr>Pro-forms</vt:lpstr>
      <vt:lpstr>Diapositive 10</vt:lpstr>
      <vt:lpstr>Diapositive 11</vt:lpstr>
      <vt:lpstr>Diapositive 12</vt:lpstr>
      <vt:lpstr>Diapositive 13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Ellepsis and Substitution</dc:title>
  <dc:creator>Mustapha</dc:creator>
  <cp:lastModifiedBy>Mustapha</cp:lastModifiedBy>
  <cp:revision>9</cp:revision>
  <dcterms:created xsi:type="dcterms:W3CDTF">2019-04-26T11:55:06Z</dcterms:created>
  <dcterms:modified xsi:type="dcterms:W3CDTF">2019-04-26T13:24:27Z</dcterms:modified>
</cp:coreProperties>
</file>